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1" r:id="rId5"/>
    <p:sldId id="272" r:id="rId6"/>
    <p:sldId id="273" r:id="rId7"/>
    <p:sldId id="267" r:id="rId8"/>
    <p:sldId id="268" r:id="rId9"/>
    <p:sldId id="269" r:id="rId10"/>
    <p:sldId id="270" r:id="rId11"/>
    <p:sldId id="261" r:id="rId12"/>
    <p:sldId id="262" r:id="rId13"/>
    <p:sldId id="274" r:id="rId14"/>
    <p:sldId id="275" r:id="rId15"/>
    <p:sldId id="276" r:id="rId16"/>
    <p:sldId id="277" r:id="rId17"/>
    <p:sldId id="285" r:id="rId18"/>
    <p:sldId id="263" r:id="rId19"/>
    <p:sldId id="278" r:id="rId20"/>
    <p:sldId id="264" r:id="rId21"/>
    <p:sldId id="260" r:id="rId22"/>
    <p:sldId id="279" r:id="rId23"/>
    <p:sldId id="280" r:id="rId24"/>
    <p:sldId id="265" r:id="rId25"/>
    <p:sldId id="281" r:id="rId26"/>
    <p:sldId id="282" r:id="rId27"/>
    <p:sldId id="266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2800E-15FF-274F-9D04-1A4E359B8F20}" v="39" dt="2023-11-10T16:20:52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6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EB929-08C3-9245-9B15-6D4382B71A70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D92D7-34AE-2B4D-BDA6-D32FBE8DD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6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Simplifying so that edges are just 1 and 0. Could also be other ways of representing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0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Simplifying so that edges are just 1 and 0. Could also be other ways of representing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45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Simplifying so that edges are just 1 and 0. Could also be other ways of representing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9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Simplifying so that edges are just 1 and 0. Could also be other ways of representing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the phi is invariant.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 generality, decreasing </a:t>
            </a:r>
            <a:r>
              <a:rPr lang="en-US" dirty="0" err="1"/>
              <a:t>scaleability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92D7-34AE-2B4D-BDA6-D32FBE8DDC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CCA4-BC94-1121-28C0-D137E6154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8DFAE-8195-C303-C2CD-D67B0A72D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1636-2697-1C3B-AAA4-05DDB16F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2E33-A56D-434D-932C-92390BCCD469}" type="datetime1">
              <a:rPr lang="en-GB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1865-F5DE-9A34-2302-E63D5D1E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8612-BC8B-9429-C0CE-6891F118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2237-F49A-4458-1F72-008753E1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954E8-AC58-334B-7AFC-7AC1B5D30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5E13-9BD0-3A8B-2C27-7C02A736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39BEE-53A2-8449-B33A-B1910283E02B}" type="datetime1">
              <a:rPr lang="en-GB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B9DE8-5DCA-8782-C012-36DC47A4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2817-98EB-3DE0-B6BF-8514172D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7641E-E52B-7932-90C7-C0574FB78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68F3E-3911-D442-20E3-F8EC9C514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D8B6-8EDA-0228-0CE6-F195C5CB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4EB3-26B6-F745-BF2B-CDEC85960AF5}" type="datetime1">
              <a:rPr lang="en-GB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78014-FF5E-DF8A-0243-0C7FC6CF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B7731-5408-78CF-DEC4-FB30F821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6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6BB2-5D35-816E-9498-101B55B5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383078" cy="6983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718A-D82B-B671-16D3-75B244003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2635"/>
            <a:ext cx="10383078" cy="49743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26010-EF77-18C4-4A21-5BBD486F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78FE-AFE1-474F-8B7D-5C67F8273C6A}" type="datetime1">
              <a:rPr lang="en-GB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D5556-4927-8330-EA07-9FBDD7BF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E2337-A8D5-BCC1-0462-83DF4F20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4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BE54-DF32-1170-2A7E-CE24D406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01EF-28FE-63B7-109E-D54265F08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52171-D847-746C-820F-1CFAED4B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F3D4-8A89-5540-9B1C-7407941C6EC7}" type="datetime1">
              <a:rPr lang="en-GB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4C60-A734-7BDA-268C-B3F0385A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C00B9-FF2E-2C38-2723-E0C7A6C4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AB93-6EC2-216F-A734-68A62FFD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E6198-0B24-0292-88E1-D25A1C308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26BE6-169D-A93A-76E9-AD1A17739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6DB9B-F36E-090A-A2B0-DC92C867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5025-C5E7-3C49-85C1-E79B85A501E9}" type="datetime1">
              <a:rPr lang="en-GB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857CB-DC50-E86F-A749-28304DB6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ACBD3-FAFF-CA33-D6CF-13B82279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3F7D-9C5D-CD7A-9D16-75393495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B66A-9E83-A1A0-D164-B9371F5A0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2EEC5-42CB-5A0C-D0DD-6EAF891F5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85C-78A8-34EB-4627-17AACAE1C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D3349-6E5C-35B5-F9EF-A3A727224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C65EE7-6E0B-0093-BBAC-EE3DD095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3C96-3BBA-F14A-AEBE-04EF982F55D4}" type="datetime1">
              <a:rPr lang="en-GB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3054D-2EFF-D6F0-2917-187E0D6B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F28A5-3664-693B-1C3B-AE7F98C5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4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D394-FD58-CAB4-63E4-2301A3E3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FD9918-1314-9537-18DE-F91162B3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DA93-C9C3-C641-9C5C-BED546D925B4}" type="datetime1">
              <a:rPr lang="en-GB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1B5E8-C01A-C3DA-3C72-8E602F4D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32261-9E5E-A89A-7644-3A24CE14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301BD-E183-D978-18E8-432DA9BD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3DC9-0A59-6944-AB7B-6C538D9D5ABE}" type="datetime1">
              <a:rPr lang="en-GB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89CB1-1798-BBBC-FF05-895D5DD6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55157-2513-DB07-B442-7EC4F147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8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6C6B-B022-9172-EB96-78FD9919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8F65-0DF8-32A8-993E-46FFDBA9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33E3E-2920-9BFD-0A70-5A21E52F0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B176-E4E8-85A5-76B8-28D2F82E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FDDE-779A-1443-AE5D-56AB4E489D28}" type="datetime1">
              <a:rPr lang="en-GB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21D06-BD21-0EA3-9282-08AFDBF3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8606-2CE1-2B25-DAC1-E62C9E3F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45AF-967A-48D4-E014-14D93047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EAB2E-4B49-8F82-C911-375229A85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1AA78-2A62-F314-9A75-3B8918A03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E660E-3517-F07D-BFFB-A5CE761C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CE59-AAF8-7E4B-8001-E07A3E66A562}" type="datetime1">
              <a:rPr lang="en-GB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AA533-CC57-E37B-09FF-16D79FFF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AEB9-52D9-F694-9FD2-33B8F04D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79A7B-1A98-C01C-3DA6-29224E06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C0204-A54F-A247-F9B1-8B22159B3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1051-870F-9F3A-663A-A3A4B5714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DB00-C5FF-FD4C-8EB9-27521FEE1276}" type="datetime1">
              <a:rPr lang="en-GB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4E936-8B6D-C759-C4A8-5DD40393D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0759-AD91-8826-EFD1-F91D99370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7955-4AC7-DD4D-9C1A-6B76EF50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fola7dmqtjf...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3A2D-F0C0-D13A-848B-50E0CD7CE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i="1" dirty="0">
                <a:solidFill>
                  <a:srgbClr val="262626"/>
                </a:solidFill>
                <a:latin typeface="Helvetica" pitchFamily="2" charset="0"/>
              </a:rPr>
              <a:t>GDL Lecture 5:</a:t>
            </a:r>
            <a:br>
              <a:rPr lang="en-GB" i="1" dirty="0">
                <a:solidFill>
                  <a:srgbClr val="262626"/>
                </a:solidFill>
                <a:latin typeface="Helvetica" pitchFamily="2" charset="0"/>
              </a:rPr>
            </a:br>
            <a:r>
              <a:rPr lang="en-GB" i="1" dirty="0">
                <a:solidFill>
                  <a:srgbClr val="262626"/>
                </a:solidFill>
                <a:effectLst/>
                <a:latin typeface="Helvetica" pitchFamily="2" charset="0"/>
              </a:rPr>
              <a:t>GRAPHS &amp; SETS 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F5EDE-5D9E-78B7-08FF-AF1C689EC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Levan Bokeria</a:t>
            </a:r>
          </a:p>
          <a:p>
            <a:r>
              <a:rPr lang="en-US" dirty="0"/>
              <a:t>GNN Reading group presentation, 2023-11-08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0DBE1-4828-E364-4290-A2400D5554F4}"/>
              </a:ext>
            </a:extLst>
          </p:cNvPr>
          <p:cNvSpPr txBox="1"/>
          <p:nvPr/>
        </p:nvSpPr>
        <p:spPr>
          <a:xfrm>
            <a:off x="7598981" y="6433250"/>
            <a:ext cx="4293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Slides adapted from the </a:t>
            </a:r>
            <a:r>
              <a:rPr lang="en-US" sz="1400" dirty="0">
                <a:hlinkClick r:id="rId2"/>
              </a:rPr>
              <a:t>lecture slides of </a:t>
            </a:r>
            <a:r>
              <a:rPr lang="en-GB" sz="1400" i="0" dirty="0" err="1">
                <a:solidFill>
                  <a:srgbClr val="0F0F0F"/>
                </a:solidFill>
                <a:effectLst/>
                <a:latin typeface="YouTube Sans"/>
                <a:hlinkClick r:id="rId2"/>
              </a:rPr>
              <a:t>Petar</a:t>
            </a:r>
            <a:r>
              <a:rPr lang="en-GB" sz="1400" i="0" dirty="0">
                <a:solidFill>
                  <a:srgbClr val="0F0F0F"/>
                </a:solidFill>
                <a:effectLst/>
                <a:latin typeface="YouTube Sans"/>
                <a:hlinkClick r:id="rId2"/>
              </a:rPr>
              <a:t> </a:t>
            </a:r>
            <a:r>
              <a:rPr lang="en-GB" sz="1400" i="0" dirty="0" err="1">
                <a:solidFill>
                  <a:srgbClr val="0F0F0F"/>
                </a:solidFill>
                <a:effectLst/>
                <a:latin typeface="YouTube Sans"/>
                <a:hlinkClick r:id="rId2"/>
              </a:rPr>
              <a:t>Veličković</a:t>
            </a:r>
            <a:endParaRPr lang="en-GB" sz="1400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504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113-97C2-850C-44B4-AF166A7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on graphs: Neighborhoods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9F1F3-3439-5166-77AD-BB6DA6A5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2CCFFB4-D50E-E446-641E-9FF8ADF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19DE6276-DF16-EA91-9298-2C27FBD4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91769"/>
            <a:ext cx="8217337" cy="3051312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34D42F7-2B69-66AD-B2D9-679E4737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71362"/>
            <a:ext cx="3642360" cy="594221"/>
          </a:xfrm>
          <a:prstGeom prst="rect">
            <a:avLst/>
          </a:prstGeom>
        </p:spPr>
      </p:pic>
      <p:pic>
        <p:nvPicPr>
          <p:cNvPr id="10" name="Picture 9" descr="A group of black letters&#10;&#10;Description automatically generated">
            <a:extLst>
              <a:ext uri="{FF2B5EF4-FFF2-40B4-BE49-F238E27FC236}">
                <a16:creationId xmlns:a16="http://schemas.microsoft.com/office/drawing/2014/main" id="{D0E72C2E-B882-6220-4B25-E843BCB68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2" y="4793864"/>
            <a:ext cx="2937292" cy="7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113-97C2-850C-44B4-AF166A7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on graphs: Neighborhoods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19DE6276-DF16-EA91-9298-2C27FBD4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91769"/>
            <a:ext cx="8217337" cy="3051312"/>
          </a:xfrm>
          <a:prstGeom prst="rect">
            <a:avLst/>
          </a:prstGeom>
        </p:spPr>
      </p:pic>
      <p:pic>
        <p:nvPicPr>
          <p:cNvPr id="13" name="Picture 12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87D7F873-271D-F8D1-5C55-E9D003696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68" y="4335265"/>
            <a:ext cx="4712085" cy="194270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9F1F3-3439-5166-77AD-BB6DA6A5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11</a:t>
            </a:fld>
            <a:endParaRPr lang="en-US"/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2CCFFB4-D50E-E446-641E-9FF8ADF6E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37E395D-3394-85A0-FAA0-5FBF6EA94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171362"/>
            <a:ext cx="3642360" cy="594221"/>
          </a:xfrm>
          <a:prstGeom prst="rect">
            <a:avLst/>
          </a:prstGeom>
        </p:spPr>
      </p:pic>
      <p:pic>
        <p:nvPicPr>
          <p:cNvPr id="17" name="Picture 16" descr="A group of black letters&#10;&#10;Description automatically generated">
            <a:extLst>
              <a:ext uri="{FF2B5EF4-FFF2-40B4-BE49-F238E27FC236}">
                <a16:creationId xmlns:a16="http://schemas.microsoft.com/office/drawing/2014/main" id="{54D20B98-F712-4542-933C-A806DF057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82" y="4793864"/>
            <a:ext cx="2937292" cy="7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2AE92-BEB8-4B19-1A45-7B379954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2" r="7290" b="12185"/>
          <a:stretch/>
        </p:blipFill>
        <p:spPr>
          <a:xfrm>
            <a:off x="259699" y="230731"/>
            <a:ext cx="11238596" cy="5610290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12</a:t>
            </a:fld>
            <a:endParaRPr lang="en-US"/>
          </a:p>
        </p:txBody>
      </p:sp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7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2AE92-BEB8-4B19-1A45-7B379954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2" r="7290" b="12185"/>
          <a:stretch/>
        </p:blipFill>
        <p:spPr>
          <a:xfrm>
            <a:off x="259699" y="230731"/>
            <a:ext cx="11238596" cy="56102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849C70-E56A-7BF1-1CE2-DCBB902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" t="17903" r="9229" b="15808"/>
          <a:stretch/>
        </p:blipFill>
        <p:spPr>
          <a:xfrm>
            <a:off x="259699" y="230730"/>
            <a:ext cx="10982029" cy="531951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13</a:t>
            </a:fld>
            <a:endParaRPr lang="en-US"/>
          </a:p>
        </p:txBody>
      </p:sp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5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2AE92-BEB8-4B19-1A45-7B379954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2" r="7290" b="12185"/>
          <a:stretch/>
        </p:blipFill>
        <p:spPr>
          <a:xfrm>
            <a:off x="259699" y="230731"/>
            <a:ext cx="11238596" cy="56102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849C70-E56A-7BF1-1CE2-DCBB902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" t="17903" r="9229" b="15808"/>
          <a:stretch/>
        </p:blipFill>
        <p:spPr>
          <a:xfrm>
            <a:off x="259699" y="230730"/>
            <a:ext cx="10982029" cy="53195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22CD4A-274A-F276-DE28-5B1452B21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4" t="17903" r="7290" b="14955"/>
          <a:stretch/>
        </p:blipFill>
        <p:spPr>
          <a:xfrm>
            <a:off x="259699" y="230730"/>
            <a:ext cx="11238596" cy="538793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14</a:t>
            </a:fld>
            <a:endParaRPr lang="en-US"/>
          </a:p>
        </p:txBody>
      </p:sp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2AE92-BEB8-4B19-1A45-7B379954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2" r="7290" b="12185"/>
          <a:stretch/>
        </p:blipFill>
        <p:spPr>
          <a:xfrm>
            <a:off x="259699" y="230731"/>
            <a:ext cx="11238596" cy="56102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849C70-E56A-7BF1-1CE2-DCBB902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" t="17903" r="9229" b="15808"/>
          <a:stretch/>
        </p:blipFill>
        <p:spPr>
          <a:xfrm>
            <a:off x="259699" y="230730"/>
            <a:ext cx="10982029" cy="53195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22CD4A-274A-F276-DE28-5B1452B21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4" t="17903" r="7290" b="14955"/>
          <a:stretch/>
        </p:blipFill>
        <p:spPr>
          <a:xfrm>
            <a:off x="259699" y="230730"/>
            <a:ext cx="11238596" cy="5387933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5DA3A2-C540-8227-41C9-55D2400D84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764" t="15131" r="6256" b="14956"/>
          <a:stretch/>
        </p:blipFill>
        <p:spPr>
          <a:xfrm>
            <a:off x="259699" y="16744"/>
            <a:ext cx="11375433" cy="5610292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45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2AE92-BEB8-4B19-1A45-7B379954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2" r="7290" b="12185"/>
          <a:stretch/>
        </p:blipFill>
        <p:spPr>
          <a:xfrm>
            <a:off x="259699" y="230731"/>
            <a:ext cx="11238596" cy="56102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849C70-E56A-7BF1-1CE2-DCBB902D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" t="17903" r="9229" b="15808"/>
          <a:stretch/>
        </p:blipFill>
        <p:spPr>
          <a:xfrm>
            <a:off x="259699" y="230730"/>
            <a:ext cx="10982029" cy="53195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22CD4A-274A-F276-DE28-5B1452B21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4" t="17903" r="7290" b="14955"/>
          <a:stretch/>
        </p:blipFill>
        <p:spPr>
          <a:xfrm>
            <a:off x="259699" y="230730"/>
            <a:ext cx="11238596" cy="5387933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5DA3A2-C540-8227-41C9-55D2400D84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764" t="15131" r="6256" b="14956"/>
          <a:stretch/>
        </p:blipFill>
        <p:spPr>
          <a:xfrm>
            <a:off x="259699" y="16744"/>
            <a:ext cx="11375433" cy="5610292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16</a:t>
            </a:fld>
            <a:endParaRPr lang="en-US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AE810F-AAC1-51AF-CF0E-79BF3B80BB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7764" t="17903" r="6255" b="15808"/>
          <a:stretch/>
        </p:blipFill>
        <p:spPr>
          <a:xfrm>
            <a:off x="259699" y="232990"/>
            <a:ext cx="11375433" cy="5319513"/>
          </a:xfrm>
          <a:prstGeom prst="rect">
            <a:avLst/>
          </a:prstGeom>
        </p:spPr>
      </p:pic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AE810F-AAC1-51AF-CF0E-79BF3B80B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3" r="6255" b="15808"/>
          <a:stretch/>
        </p:blipFill>
        <p:spPr>
          <a:xfrm>
            <a:off x="259699" y="230730"/>
            <a:ext cx="11375433" cy="5319513"/>
          </a:xfrm>
          <a:prstGeom prst="rect">
            <a:avLst/>
          </a:prstGeom>
        </p:spPr>
      </p:pic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28" name="Picture 2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8DCE82-7BA8-0D5D-07A1-E0081DEB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9" y="4890674"/>
            <a:ext cx="7188735" cy="1472724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3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AE810F-AAC1-51AF-CF0E-79BF3B80B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3" r="6255" b="15808"/>
          <a:stretch/>
        </p:blipFill>
        <p:spPr>
          <a:xfrm>
            <a:off x="259699" y="230730"/>
            <a:ext cx="11375433" cy="5319513"/>
          </a:xfrm>
          <a:prstGeom prst="rect">
            <a:avLst/>
          </a:prstGeom>
        </p:spPr>
      </p:pic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28" name="Picture 2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8DCE82-7BA8-0D5D-07A1-E0081DEB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9" y="4890674"/>
            <a:ext cx="7188735" cy="1472724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04249-5C94-EE91-2C53-A5194B3A9015}"/>
              </a:ext>
            </a:extLst>
          </p:cNvPr>
          <p:cNvSpPr txBox="1"/>
          <p:nvPr/>
        </p:nvSpPr>
        <p:spPr>
          <a:xfrm>
            <a:off x="4584851" y="252115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London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CE9CA-46D8-93FE-C70F-854F80A117D9}"/>
              </a:ext>
            </a:extLst>
          </p:cNvPr>
          <p:cNvSpPr txBox="1"/>
          <p:nvPr/>
        </p:nvSpPr>
        <p:spPr>
          <a:xfrm>
            <a:off x="4400845" y="3397624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Oxford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57D55-66F2-B91F-5E7C-A2EE4A8A2CAE}"/>
              </a:ext>
            </a:extLst>
          </p:cNvPr>
          <p:cNvSpPr txBox="1"/>
          <p:nvPr/>
        </p:nvSpPr>
        <p:spPr>
          <a:xfrm>
            <a:off x="6395899" y="2063865"/>
            <a:ext cx="121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Cambridge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CC26A-FFCA-7556-EB86-DB339430DD5B}"/>
              </a:ext>
            </a:extLst>
          </p:cNvPr>
          <p:cNvSpPr txBox="1"/>
          <p:nvPr/>
        </p:nvSpPr>
        <p:spPr>
          <a:xfrm>
            <a:off x="479957" y="260911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London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B74CE-1C33-B74D-371B-5ABB3A2F042F}"/>
              </a:ext>
            </a:extLst>
          </p:cNvPr>
          <p:cNvSpPr txBox="1"/>
          <p:nvPr/>
        </p:nvSpPr>
        <p:spPr>
          <a:xfrm>
            <a:off x="295951" y="3485581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Oxford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B9BC6-9C58-AEC5-CB20-0F0257AF332B}"/>
              </a:ext>
            </a:extLst>
          </p:cNvPr>
          <p:cNvSpPr txBox="1"/>
          <p:nvPr/>
        </p:nvSpPr>
        <p:spPr>
          <a:xfrm>
            <a:off x="2291005" y="2151822"/>
            <a:ext cx="121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Cambridge</a:t>
            </a:r>
          </a:p>
        </p:txBody>
      </p:sp>
    </p:spTree>
    <p:extLst>
      <p:ext uri="{BB962C8B-B14F-4D97-AF65-F5344CB8AC3E}">
        <p14:creationId xmlns:p14="http://schemas.microsoft.com/office/powerpoint/2010/main" val="17158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AE810F-AAC1-51AF-CF0E-79BF3B80B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" t="17903" r="6255" b="15808"/>
          <a:stretch/>
        </p:blipFill>
        <p:spPr>
          <a:xfrm>
            <a:off x="259699" y="230730"/>
            <a:ext cx="11375433" cy="5319513"/>
          </a:xfrm>
          <a:prstGeom prst="rect">
            <a:avLst/>
          </a:prstGeom>
        </p:spPr>
      </p:pic>
      <p:pic>
        <p:nvPicPr>
          <p:cNvPr id="26" name="Picture 25" descr="A black and white symbol&#10;&#10;Description automatically generated">
            <a:extLst>
              <a:ext uri="{FF2B5EF4-FFF2-40B4-BE49-F238E27FC236}">
                <a16:creationId xmlns:a16="http://schemas.microsoft.com/office/drawing/2014/main" id="{CC441F51-F491-1775-147D-2F7012B0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C0DAF3-66C9-5C94-851B-978CDAF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96694-79B3-40ED-FC2B-6B5CEC27996C}"/>
              </a:ext>
            </a:extLst>
          </p:cNvPr>
          <p:cNvSpPr txBox="1"/>
          <p:nvPr/>
        </p:nvSpPr>
        <p:spPr>
          <a:xfrm>
            <a:off x="8363245" y="1879199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London a tourist hub?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82B26-B836-301A-25F0-74D5852130BF}"/>
              </a:ext>
            </a:extLst>
          </p:cNvPr>
          <p:cNvSpPr txBox="1"/>
          <p:nvPr/>
        </p:nvSpPr>
        <p:spPr>
          <a:xfrm>
            <a:off x="8363245" y="3458096"/>
            <a:ext cx="3435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developed or a developing</a:t>
            </a:r>
          </a:p>
          <a:p>
            <a:r>
              <a:rPr lang="en-US" dirty="0"/>
              <a:t>country?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ADEF7-A30E-533C-779C-74761B2125CF}"/>
              </a:ext>
            </a:extLst>
          </p:cNvPr>
          <p:cNvSpPr txBox="1"/>
          <p:nvPr/>
        </p:nvSpPr>
        <p:spPr>
          <a:xfrm>
            <a:off x="8363245" y="5313992"/>
            <a:ext cx="224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direct train?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DC4A4-7E4E-2D15-1562-42A0F7FA83D0}"/>
              </a:ext>
            </a:extLst>
          </p:cNvPr>
          <p:cNvSpPr txBox="1"/>
          <p:nvPr/>
        </p:nvSpPr>
        <p:spPr>
          <a:xfrm>
            <a:off x="4584851" y="252115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London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20B53-2D7E-C7A3-5687-CB9EDF2769CB}"/>
              </a:ext>
            </a:extLst>
          </p:cNvPr>
          <p:cNvSpPr txBox="1"/>
          <p:nvPr/>
        </p:nvSpPr>
        <p:spPr>
          <a:xfrm>
            <a:off x="4400845" y="3397624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Oxford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56FEB-125D-D01B-59A2-6CD9C4C690E5}"/>
              </a:ext>
            </a:extLst>
          </p:cNvPr>
          <p:cNvSpPr txBox="1"/>
          <p:nvPr/>
        </p:nvSpPr>
        <p:spPr>
          <a:xfrm>
            <a:off x="6395899" y="2063865"/>
            <a:ext cx="121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Cambridge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B0DDB-0363-3BEF-9232-B0CD719CB6B0}"/>
              </a:ext>
            </a:extLst>
          </p:cNvPr>
          <p:cNvSpPr txBox="1"/>
          <p:nvPr/>
        </p:nvSpPr>
        <p:spPr>
          <a:xfrm>
            <a:off x="479957" y="260911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London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F4F04-2D21-270E-CD31-848E2B0AF3D7}"/>
              </a:ext>
            </a:extLst>
          </p:cNvPr>
          <p:cNvSpPr txBox="1"/>
          <p:nvPr/>
        </p:nvSpPr>
        <p:spPr>
          <a:xfrm>
            <a:off x="295951" y="3485581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Oxford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2C86A-81AB-358A-6BF4-C11592FE0F9F}"/>
              </a:ext>
            </a:extLst>
          </p:cNvPr>
          <p:cNvSpPr txBox="1"/>
          <p:nvPr/>
        </p:nvSpPr>
        <p:spPr>
          <a:xfrm>
            <a:off x="2291005" y="2151822"/>
            <a:ext cx="121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Cambridge</a:t>
            </a:r>
          </a:p>
        </p:txBody>
      </p:sp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43BD50E-C381-C7C3-6549-C09001FF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9" y="4890674"/>
            <a:ext cx="7188735" cy="14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4985-BA9E-0F97-2E7E-C402BAEE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overview:</a:t>
            </a:r>
          </a:p>
        </p:txBody>
      </p:sp>
      <p:pic>
        <p:nvPicPr>
          <p:cNvPr id="7" name="Picture 6" descr="A close-up of a map and a map&#10;&#10;Description automatically generated">
            <a:extLst>
              <a:ext uri="{FF2B5EF4-FFF2-40B4-BE49-F238E27FC236}">
                <a16:creationId xmlns:a16="http://schemas.microsoft.com/office/drawing/2014/main" id="{03878FEB-4063-38C3-0B92-CA14DFC8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3" y="1144432"/>
            <a:ext cx="2507673" cy="1534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17713-32A5-B256-AEE1-0FCF981BC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0" t="16633"/>
          <a:stretch/>
        </p:blipFill>
        <p:spPr>
          <a:xfrm>
            <a:off x="3306680" y="1180242"/>
            <a:ext cx="3062307" cy="233581"/>
          </a:xfrm>
          <a:prstGeom prst="rect">
            <a:avLst/>
          </a:prstGeom>
        </p:spPr>
      </p:pic>
      <p:pic>
        <p:nvPicPr>
          <p:cNvPr id="13" name="Picture 12" descr="A black text with dots&#10;&#10;Description automatically generated">
            <a:extLst>
              <a:ext uri="{FF2B5EF4-FFF2-40B4-BE49-F238E27FC236}">
                <a16:creationId xmlns:a16="http://schemas.microsoft.com/office/drawing/2014/main" id="{59A86FD4-0B0D-4677-5D0F-2596F702D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448" y="1738916"/>
            <a:ext cx="1812637" cy="471286"/>
          </a:xfrm>
          <a:prstGeom prst="rect">
            <a:avLst/>
          </a:prstGeom>
        </p:spPr>
      </p:pic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E2771B2B-3CB6-0BEA-F316-67A127C2C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60" y="496227"/>
            <a:ext cx="5526361" cy="1296409"/>
          </a:xfrm>
          <a:prstGeom prst="rect">
            <a:avLst/>
          </a:prstGeom>
        </p:spPr>
      </p:pic>
      <p:pic>
        <p:nvPicPr>
          <p:cNvPr id="17" name="Picture 16" descr="A number and number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C87D486-2A0B-5A9F-0880-70AC970FD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11" y="2876726"/>
            <a:ext cx="4912833" cy="1135391"/>
          </a:xfrm>
          <a:prstGeom prst="rect">
            <a:avLst/>
          </a:prstGeom>
        </p:spPr>
      </p:pic>
      <p:pic>
        <p:nvPicPr>
          <p:cNvPr id="19" name="Picture 1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FB47BABF-4682-CF8E-945C-52F8035E3C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70" t="49124" r="21534" b="4721"/>
          <a:stretch/>
        </p:blipFill>
        <p:spPr>
          <a:xfrm>
            <a:off x="5385253" y="3266750"/>
            <a:ext cx="2494960" cy="504739"/>
          </a:xfrm>
          <a:prstGeom prst="rect">
            <a:avLst/>
          </a:prstGeom>
        </p:spPr>
      </p:pic>
      <p:pic>
        <p:nvPicPr>
          <p:cNvPr id="21" name="Picture 20" descr="A symbol with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8131DEA4-33FD-D555-9E7E-B5E327886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643" y="2132591"/>
            <a:ext cx="3257309" cy="1296409"/>
          </a:xfrm>
          <a:prstGeom prst="rect">
            <a:avLst/>
          </a:prstGeom>
        </p:spPr>
      </p:pic>
      <p:pic>
        <p:nvPicPr>
          <p:cNvPr id="23" name="Picture 22" descr="A black and white symbol&#10;&#10;Description automatically generated">
            <a:extLst>
              <a:ext uri="{FF2B5EF4-FFF2-40B4-BE49-F238E27FC236}">
                <a16:creationId xmlns:a16="http://schemas.microsoft.com/office/drawing/2014/main" id="{FE4DA055-98C3-9524-B207-42EA2A60F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642" y="3278976"/>
            <a:ext cx="3257310" cy="1239336"/>
          </a:xfrm>
          <a:prstGeom prst="rect">
            <a:avLst/>
          </a:prstGeom>
        </p:spPr>
      </p:pic>
      <p:pic>
        <p:nvPicPr>
          <p:cNvPr id="25" name="Picture 24" descr="A black and white image of a symbol&#10;&#10;Description automatically generated">
            <a:extLst>
              <a:ext uri="{FF2B5EF4-FFF2-40B4-BE49-F238E27FC236}">
                <a16:creationId xmlns:a16="http://schemas.microsoft.com/office/drawing/2014/main" id="{B346CCD7-62FE-0C10-84AE-2A8FF6821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6487" y="5083026"/>
            <a:ext cx="2737620" cy="695624"/>
          </a:xfrm>
          <a:prstGeom prst="rect">
            <a:avLst/>
          </a:prstGeom>
        </p:spPr>
      </p:pic>
      <p:pic>
        <p:nvPicPr>
          <p:cNvPr id="29" name="Picture 28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5E921A27-3C0F-E635-AE9D-9DCD62A8B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0240" y="4376948"/>
            <a:ext cx="1976993" cy="1743963"/>
          </a:xfrm>
          <a:prstGeom prst="rect">
            <a:avLst/>
          </a:prstGeom>
        </p:spPr>
      </p:pic>
      <p:pic>
        <p:nvPicPr>
          <p:cNvPr id="31" name="Picture 30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00BC6ADD-1339-1597-394C-B8846E00F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5359" y="4946235"/>
            <a:ext cx="1781027" cy="623706"/>
          </a:xfrm>
          <a:prstGeom prst="rect">
            <a:avLst/>
          </a:prstGeom>
        </p:spPr>
      </p:pic>
      <p:pic>
        <p:nvPicPr>
          <p:cNvPr id="34" name="Picture 33" descr="A number and number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DA14893-B897-7918-69D0-784914FD27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24" r="28054"/>
          <a:stretch/>
        </p:blipFill>
        <p:spPr>
          <a:xfrm>
            <a:off x="5075845" y="1407343"/>
            <a:ext cx="1265382" cy="1253948"/>
          </a:xfrm>
          <a:prstGeom prst="rect">
            <a:avLst/>
          </a:prstGeom>
        </p:spPr>
      </p:pic>
      <p:pic>
        <p:nvPicPr>
          <p:cNvPr id="4" name="Picture 3" descr="A diagram of different houses&#10;&#10;Description automatically generated">
            <a:extLst>
              <a:ext uri="{FF2B5EF4-FFF2-40B4-BE49-F238E27FC236}">
                <a16:creationId xmlns:a16="http://schemas.microsoft.com/office/drawing/2014/main" id="{C6634157-3471-76B7-1ABA-BFFB5ED948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949" y="4209748"/>
            <a:ext cx="3353556" cy="23298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31DC0-14F3-0F05-EF99-141F9108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31B73-A9B0-BBC7-5FD2-AC8F09108A91}"/>
              </a:ext>
            </a:extLst>
          </p:cNvPr>
          <p:cNvSpPr txBox="1"/>
          <p:nvPr/>
        </p:nvSpPr>
        <p:spPr>
          <a:xfrm>
            <a:off x="5392274" y="2865144"/>
            <a:ext cx="24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 invariance: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DF96A-0EA8-3125-E3A7-3677FA52C1F8}"/>
              </a:ext>
            </a:extLst>
          </p:cNvPr>
          <p:cNvSpPr txBox="1"/>
          <p:nvPr/>
        </p:nvSpPr>
        <p:spPr>
          <a:xfrm>
            <a:off x="8520105" y="4761569"/>
            <a:ext cx="26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 equivariance:</a:t>
            </a:r>
          </a:p>
        </p:txBody>
      </p:sp>
    </p:spTree>
    <p:extLst>
      <p:ext uri="{BB962C8B-B14F-4D97-AF65-F5344CB8AC3E}">
        <p14:creationId xmlns:p14="http://schemas.microsoft.com/office/powerpoint/2010/main" val="242356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2" t="35368" r="6452" b="28766"/>
          <a:stretch/>
        </p:blipFill>
        <p:spPr>
          <a:xfrm>
            <a:off x="0" y="932033"/>
            <a:ext cx="12148526" cy="306174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21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3603812" y="887506"/>
            <a:ext cx="8511988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A45A6-8C8A-8555-3FF1-CF0150DA92AC}"/>
              </a:ext>
            </a:extLst>
          </p:cNvPr>
          <p:cNvSpPr/>
          <p:nvPr/>
        </p:nvSpPr>
        <p:spPr>
          <a:xfrm>
            <a:off x="359231" y="4049119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22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3603812" y="887506"/>
            <a:ext cx="8511988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A45A6-8C8A-8555-3FF1-CF0150DA92AC}"/>
              </a:ext>
            </a:extLst>
          </p:cNvPr>
          <p:cNvSpPr/>
          <p:nvPr/>
        </p:nvSpPr>
        <p:spPr>
          <a:xfrm>
            <a:off x="359231" y="4049119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0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23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3603812" y="887506"/>
            <a:ext cx="8511988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24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7933764" y="887506"/>
            <a:ext cx="4182035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FFF99-8984-1335-C6DD-548E4F95C2AA}"/>
              </a:ext>
            </a:extLst>
          </p:cNvPr>
          <p:cNvSpPr/>
          <p:nvPr/>
        </p:nvSpPr>
        <p:spPr>
          <a:xfrm>
            <a:off x="4182035" y="3953435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7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/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E.g. some edges = dissimilarity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Still quite 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blipFill>
                <a:blip r:embed="rId5"/>
                <a:stretch>
                  <a:fillRect l="-1141" t="-2632" r="-38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25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7933764" y="887506"/>
            <a:ext cx="4182035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FFF99-8984-1335-C6DD-548E4F95C2AA}"/>
              </a:ext>
            </a:extLst>
          </p:cNvPr>
          <p:cNvSpPr/>
          <p:nvPr/>
        </p:nvSpPr>
        <p:spPr>
          <a:xfrm>
            <a:off x="4182035" y="3953435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/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E.g. some edges = dissimilarity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Still quite 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blipFill>
                <a:blip r:embed="rId5"/>
                <a:stretch>
                  <a:fillRect l="-1141" t="-2632" r="-38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26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C7A89E0-8864-2FAA-25B0-22C97665152E}"/>
              </a:ext>
            </a:extLst>
          </p:cNvPr>
          <p:cNvSpPr/>
          <p:nvPr/>
        </p:nvSpPr>
        <p:spPr>
          <a:xfrm>
            <a:off x="7933764" y="887506"/>
            <a:ext cx="4182035" cy="4518212"/>
          </a:xfrm>
          <a:custGeom>
            <a:avLst/>
            <a:gdLst>
              <a:gd name="connsiteX0" fmla="*/ 8323729 w 8511988"/>
              <a:gd name="connsiteY0" fmla="*/ 309282 h 4518212"/>
              <a:gd name="connsiteX1" fmla="*/ 336176 w 8511988"/>
              <a:gd name="connsiteY1" fmla="*/ 0 h 4518212"/>
              <a:gd name="connsiteX2" fmla="*/ 0 w 8511988"/>
              <a:gd name="connsiteY2" fmla="*/ 820270 h 4518212"/>
              <a:gd name="connsiteX3" fmla="*/ 1116106 w 8511988"/>
              <a:gd name="connsiteY3" fmla="*/ 1331259 h 4518212"/>
              <a:gd name="connsiteX4" fmla="*/ 53788 w 8511988"/>
              <a:gd name="connsiteY4" fmla="*/ 2904565 h 4518212"/>
              <a:gd name="connsiteX5" fmla="*/ 470647 w 8511988"/>
              <a:gd name="connsiteY5" fmla="*/ 4518212 h 4518212"/>
              <a:gd name="connsiteX6" fmla="*/ 8444753 w 8511988"/>
              <a:gd name="connsiteY6" fmla="*/ 4437529 h 4518212"/>
              <a:gd name="connsiteX7" fmla="*/ 8511988 w 8511988"/>
              <a:gd name="connsiteY7" fmla="*/ 1438835 h 4518212"/>
              <a:gd name="connsiteX8" fmla="*/ 8323729 w 8511988"/>
              <a:gd name="connsiteY8" fmla="*/ 309282 h 451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1988" h="4518212">
                <a:moveTo>
                  <a:pt x="8323729" y="309282"/>
                </a:moveTo>
                <a:lnTo>
                  <a:pt x="336176" y="0"/>
                </a:lnTo>
                <a:lnTo>
                  <a:pt x="0" y="820270"/>
                </a:lnTo>
                <a:lnTo>
                  <a:pt x="1116106" y="1331259"/>
                </a:lnTo>
                <a:lnTo>
                  <a:pt x="53788" y="2904565"/>
                </a:lnTo>
                <a:lnTo>
                  <a:pt x="470647" y="4518212"/>
                </a:lnTo>
                <a:lnTo>
                  <a:pt x="8444753" y="4437529"/>
                </a:lnTo>
                <a:lnTo>
                  <a:pt x="8511988" y="1438835"/>
                </a:lnTo>
                <a:lnTo>
                  <a:pt x="8323729" y="309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/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E.g. some edges = dissimilarity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Still quite 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blipFill>
                <a:blip r:embed="rId5"/>
                <a:stretch>
                  <a:fillRect l="-1141" t="-2632" r="-38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434C8-AE41-822C-94F6-3876D703D1E0}"/>
              </a:ext>
            </a:extLst>
          </p:cNvPr>
          <p:cNvSpPr/>
          <p:nvPr/>
        </p:nvSpPr>
        <p:spPr>
          <a:xfrm>
            <a:off x="8174801" y="4049119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16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/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E.g. some edges = dissimilarity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Still quite 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blipFill>
                <a:blip r:embed="rId5"/>
                <a:stretch>
                  <a:fillRect l="-1141" t="-2632" r="-38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C94A8-D667-B8F2-19A6-FC1C8295CA88}"/>
                  </a:ext>
                </a:extLst>
              </p:cNvPr>
              <p:cNvSpPr txBox="1"/>
              <p:nvPr/>
            </p:nvSpPr>
            <p:spPr>
              <a:xfrm>
                <a:off x="8255571" y="5380378"/>
                <a:ext cx="3170933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Compute arbitrary vectors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C94A8-D667-B8F2-19A6-FC1C8295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71" y="5380378"/>
                <a:ext cx="3170933" cy="945643"/>
              </a:xfrm>
              <a:prstGeom prst="rect">
                <a:avLst/>
              </a:prstGeom>
              <a:blipFill>
                <a:blip r:embed="rId6"/>
                <a:stretch>
                  <a:fillRect l="-797" t="-2632" r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434C8-AE41-822C-94F6-3876D703D1E0}"/>
              </a:ext>
            </a:extLst>
          </p:cNvPr>
          <p:cNvSpPr/>
          <p:nvPr/>
        </p:nvSpPr>
        <p:spPr>
          <a:xfrm>
            <a:off x="8174801" y="4049119"/>
            <a:ext cx="3872753" cy="133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3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10D9BC-F3A3-6313-4D86-923655A4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2" t="16661" r="6452" b="73966"/>
          <a:stretch/>
        </p:blipFill>
        <p:spPr>
          <a:xfrm>
            <a:off x="0" y="0"/>
            <a:ext cx="12148526" cy="800100"/>
          </a:xfrm>
        </p:spPr>
      </p:pic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AC943B84-1D08-8FAF-28CA-39FA32F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/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as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Edges = similarity (</a:t>
                </a:r>
                <a:r>
                  <a:rPr lang="en-US" dirty="0" err="1"/>
                  <a:t>himophilous</a:t>
                </a:r>
                <a:r>
                  <a:rPr lang="en-US" dirty="0"/>
                  <a:t> graphs)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39E69-7465-405A-A29B-F77C5098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9895"/>
                <a:ext cx="4134017" cy="945643"/>
              </a:xfrm>
              <a:prstGeom prst="rect">
                <a:avLst/>
              </a:prstGeom>
              <a:blipFill>
                <a:blip r:embed="rId4"/>
                <a:stretch>
                  <a:fillRect l="-1227" t="-2632" r="-30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68EAC-EF5D-E44F-F956-3A5692AA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35368" r="6452" b="12523"/>
          <a:stretch/>
        </p:blipFill>
        <p:spPr>
          <a:xfrm>
            <a:off x="0" y="932033"/>
            <a:ext cx="12148526" cy="444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/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E.g. some edges = dissimilarity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Still quite scalable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720AC-4BFE-93F7-27BF-6FEA4340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17" y="5380378"/>
                <a:ext cx="3322320" cy="945643"/>
              </a:xfrm>
              <a:prstGeom prst="rect">
                <a:avLst/>
              </a:prstGeom>
              <a:blipFill>
                <a:blip r:embed="rId5"/>
                <a:stretch>
                  <a:fillRect l="-1141" t="-2632" r="-38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C94A8-D667-B8F2-19A6-FC1C8295CA88}"/>
                  </a:ext>
                </a:extLst>
              </p:cNvPr>
              <p:cNvSpPr txBox="1"/>
              <p:nvPr/>
            </p:nvSpPr>
            <p:spPr>
              <a:xfrm>
                <a:off x="8255571" y="5380378"/>
                <a:ext cx="3170933" cy="94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Compute arbitrary vectors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C94A8-D667-B8F2-19A6-FC1C8295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71" y="5380378"/>
                <a:ext cx="3170933" cy="945643"/>
              </a:xfrm>
              <a:prstGeom prst="rect">
                <a:avLst/>
              </a:prstGeom>
              <a:blipFill>
                <a:blip r:embed="rId6"/>
                <a:stretch>
                  <a:fillRect l="-797" t="-2632" r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E94DC9-AC49-3624-ABFE-ED23771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4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BEF-7310-1800-A050-FACFE9C6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graphs with edges</a:t>
            </a:r>
          </a:p>
        </p:txBody>
      </p:sp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517F92C9-C82C-1164-D77C-4CDE0DF9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1"/>
          <a:stretch/>
        </p:blipFill>
        <p:spPr>
          <a:xfrm>
            <a:off x="381000" y="1524002"/>
            <a:ext cx="4798690" cy="546542"/>
          </a:xfrm>
          <a:prstGeom prst="rect">
            <a:avLst/>
          </a:prstGeom>
        </p:spPr>
      </p:pic>
      <p:pic>
        <p:nvPicPr>
          <p:cNvPr id="7" name="Picture 6" descr="A group of black text&#10;&#10;Description automatically generated">
            <a:extLst>
              <a:ext uri="{FF2B5EF4-FFF2-40B4-BE49-F238E27FC236}">
                <a16:creationId xmlns:a16="http://schemas.microsoft.com/office/drawing/2014/main" id="{5A5A3F69-063E-1A0B-C520-6135958E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8" y="2070544"/>
            <a:ext cx="3120887" cy="991034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8B1549A-88FE-05CD-0EE1-E0D8F2C80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48842"/>
              </p:ext>
            </p:extLst>
          </p:nvPr>
        </p:nvGraphicFramePr>
        <p:xfrm>
          <a:off x="3200830" y="3679892"/>
          <a:ext cx="265038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31">
                  <a:extLst>
                    <a:ext uri="{9D8B030D-6E8A-4147-A177-3AD203B41FA5}">
                      <a16:colId xmlns:a16="http://schemas.microsoft.com/office/drawing/2014/main" val="168704686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29808169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796936908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1165980045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850246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1597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1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0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4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89928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3914DB4D-FA0B-4EA1-5BAB-273EFFF367D8}"/>
              </a:ext>
            </a:extLst>
          </p:cNvPr>
          <p:cNvSpPr txBox="1"/>
          <p:nvPr/>
        </p:nvSpPr>
        <p:spPr>
          <a:xfrm>
            <a:off x="3271343" y="3182306"/>
            <a:ext cx="257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Adjacency matrix </a:t>
            </a:r>
            <a:r>
              <a:rPr lang="en-US" sz="2400" i="1" dirty="0"/>
              <a:t>A</a:t>
            </a:r>
          </a:p>
        </p:txBody>
      </p:sp>
      <p:pic>
        <p:nvPicPr>
          <p:cNvPr id="38" name="Picture 37" descr="A diagram of a network&#10;&#10;Description automatically generated">
            <a:extLst>
              <a:ext uri="{FF2B5EF4-FFF2-40B4-BE49-F238E27FC236}">
                <a16:creationId xmlns:a16="http://schemas.microsoft.com/office/drawing/2014/main" id="{AD96933F-D5B7-1B8D-2C47-016DBFE97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15" y="3469899"/>
            <a:ext cx="2314660" cy="2064193"/>
          </a:xfrm>
          <a:prstGeom prst="roundRect">
            <a:avLst>
              <a:gd name="adj" fmla="val 32925"/>
            </a:avLst>
          </a:prstGeom>
        </p:spPr>
      </p:pic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F7066336-C03C-3DD0-7D44-E8F74F49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3</a:t>
            </a:fld>
            <a:endParaRPr lang="en-US"/>
          </a:p>
        </p:txBody>
      </p:sp>
      <p:pic>
        <p:nvPicPr>
          <p:cNvPr id="46" name="Picture 45" descr="A black and white symbol&#10;&#10;Description automatically generated">
            <a:extLst>
              <a:ext uri="{FF2B5EF4-FFF2-40B4-BE49-F238E27FC236}">
                <a16:creationId xmlns:a16="http://schemas.microsoft.com/office/drawing/2014/main" id="{8719BB9E-D6A1-3108-03EA-6774F834C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92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BEF-7310-1800-A050-FACFE9C6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graphs with edges</a:t>
            </a:r>
          </a:p>
        </p:txBody>
      </p:sp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517F92C9-C82C-1164-D77C-4CDE0DF9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1"/>
          <a:stretch/>
        </p:blipFill>
        <p:spPr>
          <a:xfrm>
            <a:off x="381000" y="1524002"/>
            <a:ext cx="4798690" cy="546542"/>
          </a:xfrm>
          <a:prstGeom prst="rect">
            <a:avLst/>
          </a:prstGeom>
        </p:spPr>
      </p:pic>
      <p:pic>
        <p:nvPicPr>
          <p:cNvPr id="7" name="Picture 6" descr="A group of black text&#10;&#10;Description automatically generated">
            <a:extLst>
              <a:ext uri="{FF2B5EF4-FFF2-40B4-BE49-F238E27FC236}">
                <a16:creationId xmlns:a16="http://schemas.microsoft.com/office/drawing/2014/main" id="{5A5A3F69-063E-1A0B-C520-6135958E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8" y="2070544"/>
            <a:ext cx="3120887" cy="991034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8B1549A-88FE-05CD-0EE1-E0D8F2C807D7}"/>
              </a:ext>
            </a:extLst>
          </p:cNvPr>
          <p:cNvGraphicFramePr>
            <a:graphicFrameLocks noGrp="1"/>
          </p:cNvGraphicFramePr>
          <p:nvPr/>
        </p:nvGraphicFramePr>
        <p:xfrm>
          <a:off x="3200830" y="3679892"/>
          <a:ext cx="265038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31">
                  <a:extLst>
                    <a:ext uri="{9D8B030D-6E8A-4147-A177-3AD203B41FA5}">
                      <a16:colId xmlns:a16="http://schemas.microsoft.com/office/drawing/2014/main" val="168704686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29808169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796936908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1165980045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850246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1597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1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0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4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899289"/>
                  </a:ext>
                </a:extLst>
              </a:tr>
            </a:tbl>
          </a:graphicData>
        </a:graphic>
      </p:graphicFrame>
      <p:pic>
        <p:nvPicPr>
          <p:cNvPr id="35" name="Picture 3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4090389-7D99-084B-3BFB-6CF7BF0A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86" y="843645"/>
            <a:ext cx="5713938" cy="26262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14DB4D-FA0B-4EA1-5BAB-273EFFF367D8}"/>
              </a:ext>
            </a:extLst>
          </p:cNvPr>
          <p:cNvSpPr txBox="1"/>
          <p:nvPr/>
        </p:nvSpPr>
        <p:spPr>
          <a:xfrm>
            <a:off x="3271343" y="3182306"/>
            <a:ext cx="257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Adjacency matrix </a:t>
            </a:r>
            <a:r>
              <a:rPr lang="en-US" sz="2400" i="1" dirty="0"/>
              <a:t>A</a:t>
            </a:r>
          </a:p>
        </p:txBody>
      </p:sp>
      <p:pic>
        <p:nvPicPr>
          <p:cNvPr id="38" name="Picture 37" descr="A diagram of a network&#10;&#10;Description automatically generated">
            <a:extLst>
              <a:ext uri="{FF2B5EF4-FFF2-40B4-BE49-F238E27FC236}">
                <a16:creationId xmlns:a16="http://schemas.microsoft.com/office/drawing/2014/main" id="{AD96933F-D5B7-1B8D-2C47-016DBFE9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15" y="3469899"/>
            <a:ext cx="2314660" cy="2064193"/>
          </a:xfrm>
          <a:prstGeom prst="roundRect">
            <a:avLst>
              <a:gd name="adj" fmla="val 32925"/>
            </a:avLst>
          </a:prstGeom>
        </p:spPr>
      </p:pic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F7066336-C03C-3DD0-7D44-E8F74F49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4</a:t>
            </a:fld>
            <a:endParaRPr lang="en-US"/>
          </a:p>
        </p:txBody>
      </p:sp>
      <p:pic>
        <p:nvPicPr>
          <p:cNvPr id="46" name="Picture 45" descr="A black and white symbol&#10;&#10;Description automatically generated">
            <a:extLst>
              <a:ext uri="{FF2B5EF4-FFF2-40B4-BE49-F238E27FC236}">
                <a16:creationId xmlns:a16="http://schemas.microsoft.com/office/drawing/2014/main" id="{8719BB9E-D6A1-3108-03EA-6774F834C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BEF-7310-1800-A050-FACFE9C6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graphs with edges</a:t>
            </a:r>
          </a:p>
        </p:txBody>
      </p:sp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517F92C9-C82C-1164-D77C-4CDE0DF9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1"/>
          <a:stretch/>
        </p:blipFill>
        <p:spPr>
          <a:xfrm>
            <a:off x="381000" y="1524002"/>
            <a:ext cx="4798690" cy="546542"/>
          </a:xfrm>
          <a:prstGeom prst="rect">
            <a:avLst/>
          </a:prstGeom>
        </p:spPr>
      </p:pic>
      <p:pic>
        <p:nvPicPr>
          <p:cNvPr id="7" name="Picture 6" descr="A group of black text&#10;&#10;Description automatically generated">
            <a:extLst>
              <a:ext uri="{FF2B5EF4-FFF2-40B4-BE49-F238E27FC236}">
                <a16:creationId xmlns:a16="http://schemas.microsoft.com/office/drawing/2014/main" id="{5A5A3F69-063E-1A0B-C520-6135958E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8" y="2070544"/>
            <a:ext cx="3120887" cy="991034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8B1549A-88FE-05CD-0EE1-E0D8F2C807D7}"/>
              </a:ext>
            </a:extLst>
          </p:cNvPr>
          <p:cNvGraphicFramePr>
            <a:graphicFrameLocks noGrp="1"/>
          </p:cNvGraphicFramePr>
          <p:nvPr/>
        </p:nvGraphicFramePr>
        <p:xfrm>
          <a:off x="3200830" y="3679892"/>
          <a:ext cx="265038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31">
                  <a:extLst>
                    <a:ext uri="{9D8B030D-6E8A-4147-A177-3AD203B41FA5}">
                      <a16:colId xmlns:a16="http://schemas.microsoft.com/office/drawing/2014/main" val="168704686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29808169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796936908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1165980045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850246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1597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1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0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4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899289"/>
                  </a:ext>
                </a:extLst>
              </a:tr>
            </a:tbl>
          </a:graphicData>
        </a:graphic>
      </p:graphicFrame>
      <p:pic>
        <p:nvPicPr>
          <p:cNvPr id="35" name="Picture 3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4090389-7D99-084B-3BFB-6CF7BF0A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86" y="843645"/>
            <a:ext cx="5713938" cy="26262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14DB4D-FA0B-4EA1-5BAB-273EFFF367D8}"/>
              </a:ext>
            </a:extLst>
          </p:cNvPr>
          <p:cNvSpPr txBox="1"/>
          <p:nvPr/>
        </p:nvSpPr>
        <p:spPr>
          <a:xfrm>
            <a:off x="3271343" y="3182306"/>
            <a:ext cx="257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Adjacency matrix </a:t>
            </a:r>
            <a:r>
              <a:rPr lang="en-US" sz="2400" i="1" dirty="0"/>
              <a:t>A</a:t>
            </a:r>
          </a:p>
        </p:txBody>
      </p:sp>
      <p:pic>
        <p:nvPicPr>
          <p:cNvPr id="38" name="Picture 37" descr="A diagram of a network&#10;&#10;Description automatically generated">
            <a:extLst>
              <a:ext uri="{FF2B5EF4-FFF2-40B4-BE49-F238E27FC236}">
                <a16:creationId xmlns:a16="http://schemas.microsoft.com/office/drawing/2014/main" id="{AD96933F-D5B7-1B8D-2C47-016DBFE9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15" y="3469899"/>
            <a:ext cx="2314660" cy="2064193"/>
          </a:xfrm>
          <a:prstGeom prst="roundRect">
            <a:avLst>
              <a:gd name="adj" fmla="val 32925"/>
            </a:avLst>
          </a:prstGeom>
        </p:spPr>
      </p:pic>
      <p:pic>
        <p:nvPicPr>
          <p:cNvPr id="41" name="Picture 4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62E471E-9E96-2AB7-ED9C-BC19F9F6E6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70" t="49124" r="21534" b="4721"/>
          <a:stretch/>
        </p:blipFill>
        <p:spPr>
          <a:xfrm>
            <a:off x="8097012" y="3986790"/>
            <a:ext cx="2494960" cy="504739"/>
          </a:xfrm>
          <a:prstGeom prst="rect">
            <a:avLst/>
          </a:prstGeom>
        </p:spPr>
      </p:pic>
      <p:pic>
        <p:nvPicPr>
          <p:cNvPr id="42" name="Picture 41" descr="A black and white image of a symbol&#10;&#10;Description automatically generated">
            <a:extLst>
              <a:ext uri="{FF2B5EF4-FFF2-40B4-BE49-F238E27FC236}">
                <a16:creationId xmlns:a16="http://schemas.microsoft.com/office/drawing/2014/main" id="{900F7B1D-3F14-21FA-FC27-669D6EB19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012" y="4486607"/>
            <a:ext cx="2737620" cy="695624"/>
          </a:xfrm>
          <a:prstGeom prst="rect">
            <a:avLst/>
          </a:prstGeom>
        </p:spPr>
      </p:pic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F7066336-C03C-3DD0-7D44-E8F74F49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5</a:t>
            </a:fld>
            <a:endParaRPr lang="en-US"/>
          </a:p>
        </p:txBody>
      </p:sp>
      <p:pic>
        <p:nvPicPr>
          <p:cNvPr id="46" name="Picture 45" descr="A black and white symbol&#10;&#10;Description automatically generated">
            <a:extLst>
              <a:ext uri="{FF2B5EF4-FFF2-40B4-BE49-F238E27FC236}">
                <a16:creationId xmlns:a16="http://schemas.microsoft.com/office/drawing/2014/main" id="{8719BB9E-D6A1-3108-03EA-6774F834C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47" name="Picture 46" descr="A close-up of a sign&#10;&#10;Description automatically generated">
            <a:extLst>
              <a:ext uri="{FF2B5EF4-FFF2-40B4-BE49-F238E27FC236}">
                <a16:creationId xmlns:a16="http://schemas.microsoft.com/office/drawing/2014/main" id="{7B481DCE-A8CC-FCFE-D8B5-BEE19E022D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17"/>
          <a:stretch/>
        </p:blipFill>
        <p:spPr>
          <a:xfrm>
            <a:off x="6198627" y="3859715"/>
            <a:ext cx="1837009" cy="13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BEF-7310-1800-A050-FACFE9C6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graphs with edges</a:t>
            </a:r>
          </a:p>
        </p:txBody>
      </p:sp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517F92C9-C82C-1164-D77C-4CDE0DF9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1"/>
          <a:stretch/>
        </p:blipFill>
        <p:spPr>
          <a:xfrm>
            <a:off x="381000" y="1524002"/>
            <a:ext cx="4798690" cy="546542"/>
          </a:xfrm>
          <a:prstGeom prst="rect">
            <a:avLst/>
          </a:prstGeom>
        </p:spPr>
      </p:pic>
      <p:pic>
        <p:nvPicPr>
          <p:cNvPr id="7" name="Picture 6" descr="A group of black text&#10;&#10;Description automatically generated">
            <a:extLst>
              <a:ext uri="{FF2B5EF4-FFF2-40B4-BE49-F238E27FC236}">
                <a16:creationId xmlns:a16="http://schemas.microsoft.com/office/drawing/2014/main" id="{5A5A3F69-063E-1A0B-C520-6135958E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8" y="2070544"/>
            <a:ext cx="3120887" cy="991034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8B1549A-88FE-05CD-0EE1-E0D8F2C807D7}"/>
              </a:ext>
            </a:extLst>
          </p:cNvPr>
          <p:cNvGraphicFramePr>
            <a:graphicFrameLocks noGrp="1"/>
          </p:cNvGraphicFramePr>
          <p:nvPr/>
        </p:nvGraphicFramePr>
        <p:xfrm>
          <a:off x="3200830" y="3679892"/>
          <a:ext cx="265038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31">
                  <a:extLst>
                    <a:ext uri="{9D8B030D-6E8A-4147-A177-3AD203B41FA5}">
                      <a16:colId xmlns:a16="http://schemas.microsoft.com/office/drawing/2014/main" val="168704686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29808169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796936908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1165980045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85024682"/>
                    </a:ext>
                  </a:extLst>
                </a:gridCol>
                <a:gridCol w="441731">
                  <a:extLst>
                    <a:ext uri="{9D8B030D-6E8A-4147-A177-3AD203B41FA5}">
                      <a16:colId xmlns:a16="http://schemas.microsoft.com/office/drawing/2014/main" val="351597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1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0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74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899289"/>
                  </a:ext>
                </a:extLst>
              </a:tr>
            </a:tbl>
          </a:graphicData>
        </a:graphic>
      </p:graphicFrame>
      <p:pic>
        <p:nvPicPr>
          <p:cNvPr id="35" name="Picture 3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4090389-7D99-084B-3BFB-6CF7BF0A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86" y="843645"/>
            <a:ext cx="5713938" cy="26262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14DB4D-FA0B-4EA1-5BAB-273EFFF367D8}"/>
              </a:ext>
            </a:extLst>
          </p:cNvPr>
          <p:cNvSpPr txBox="1"/>
          <p:nvPr/>
        </p:nvSpPr>
        <p:spPr>
          <a:xfrm>
            <a:off x="3271343" y="3182306"/>
            <a:ext cx="257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Adjacency matrix </a:t>
            </a:r>
            <a:r>
              <a:rPr lang="en-US" sz="2400" i="1" dirty="0"/>
              <a:t>A</a:t>
            </a:r>
          </a:p>
        </p:txBody>
      </p:sp>
      <p:pic>
        <p:nvPicPr>
          <p:cNvPr id="38" name="Picture 37" descr="A diagram of a network&#10;&#10;Description automatically generated">
            <a:extLst>
              <a:ext uri="{FF2B5EF4-FFF2-40B4-BE49-F238E27FC236}">
                <a16:creationId xmlns:a16="http://schemas.microsoft.com/office/drawing/2014/main" id="{AD96933F-D5B7-1B8D-2C47-016DBFE9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15" y="3469899"/>
            <a:ext cx="2314660" cy="2064193"/>
          </a:xfrm>
          <a:prstGeom prst="roundRect">
            <a:avLst>
              <a:gd name="adj" fmla="val 32925"/>
            </a:avLst>
          </a:prstGeom>
        </p:spPr>
      </p:pic>
      <p:pic>
        <p:nvPicPr>
          <p:cNvPr id="40" name="Picture 39" descr="A close-up of a sign&#10;&#10;Description automatically generated">
            <a:extLst>
              <a:ext uri="{FF2B5EF4-FFF2-40B4-BE49-F238E27FC236}">
                <a16:creationId xmlns:a16="http://schemas.microsoft.com/office/drawing/2014/main" id="{9B880ED2-5295-6141-E9A8-557C53441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627" y="5397956"/>
            <a:ext cx="5743658" cy="1322516"/>
          </a:xfrm>
          <a:prstGeom prst="rect">
            <a:avLst/>
          </a:prstGeom>
        </p:spPr>
      </p:pic>
      <p:pic>
        <p:nvPicPr>
          <p:cNvPr id="41" name="Picture 4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62E471E-9E96-2AB7-ED9C-BC19F9F6E6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770" t="49124" r="21534" b="4721"/>
          <a:stretch/>
        </p:blipFill>
        <p:spPr>
          <a:xfrm>
            <a:off x="8097012" y="3986790"/>
            <a:ext cx="2494960" cy="504739"/>
          </a:xfrm>
          <a:prstGeom prst="rect">
            <a:avLst/>
          </a:prstGeom>
        </p:spPr>
      </p:pic>
      <p:pic>
        <p:nvPicPr>
          <p:cNvPr id="42" name="Picture 41" descr="A black and white image of a symbol&#10;&#10;Description automatically generated">
            <a:extLst>
              <a:ext uri="{FF2B5EF4-FFF2-40B4-BE49-F238E27FC236}">
                <a16:creationId xmlns:a16="http://schemas.microsoft.com/office/drawing/2014/main" id="{900F7B1D-3F14-21FA-FC27-669D6EB19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7012" y="4486607"/>
            <a:ext cx="2737620" cy="695624"/>
          </a:xfrm>
          <a:prstGeom prst="rect">
            <a:avLst/>
          </a:prstGeom>
        </p:spPr>
      </p:pic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F7066336-C03C-3DD0-7D44-E8F74F49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6</a:t>
            </a:fld>
            <a:endParaRPr lang="en-US"/>
          </a:p>
        </p:txBody>
      </p:sp>
      <p:pic>
        <p:nvPicPr>
          <p:cNvPr id="46" name="Picture 45" descr="A black and white symbol&#10;&#10;Description automatically generated">
            <a:extLst>
              <a:ext uri="{FF2B5EF4-FFF2-40B4-BE49-F238E27FC236}">
                <a16:creationId xmlns:a16="http://schemas.microsoft.com/office/drawing/2014/main" id="{8719BB9E-D6A1-3108-03EA-6774F834C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pic>
        <p:nvPicPr>
          <p:cNvPr id="47" name="Picture 46" descr="A close-up of a sign&#10;&#10;Description automatically generated">
            <a:extLst>
              <a:ext uri="{FF2B5EF4-FFF2-40B4-BE49-F238E27FC236}">
                <a16:creationId xmlns:a16="http://schemas.microsoft.com/office/drawing/2014/main" id="{7B481DCE-A8CC-FCFE-D8B5-BEE19E022D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017"/>
          <a:stretch/>
        </p:blipFill>
        <p:spPr>
          <a:xfrm>
            <a:off x="6198627" y="3859715"/>
            <a:ext cx="1837009" cy="13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113-97C2-850C-44B4-AF166A7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on graphs: Neighborhoods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9F1F3-3439-5166-77AD-BB6DA6A5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2CCFFB4-D50E-E446-641E-9FF8ADF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5CE554-4B99-1F47-677F-41763D1C1E72}"/>
              </a:ext>
            </a:extLst>
          </p:cNvPr>
          <p:cNvGrpSpPr/>
          <p:nvPr/>
        </p:nvGrpSpPr>
        <p:grpSpPr>
          <a:xfrm>
            <a:off x="381000" y="1025236"/>
            <a:ext cx="8915400" cy="3352800"/>
            <a:chOff x="381000" y="1025236"/>
            <a:chExt cx="8915400" cy="3352800"/>
          </a:xfrm>
        </p:grpSpPr>
        <p:pic>
          <p:nvPicPr>
            <p:cNvPr id="5" name="Picture 4" descr="A diagram of a network&#10;&#10;Description automatically generated">
              <a:extLst>
                <a:ext uri="{FF2B5EF4-FFF2-40B4-BE49-F238E27FC236}">
                  <a16:creationId xmlns:a16="http://schemas.microsoft.com/office/drawing/2014/main" id="{19DE6276-DF16-EA91-9298-2C27FBD4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091769"/>
              <a:ext cx="8217337" cy="3051312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9A3D7BF-CF8A-CD30-FA4D-E7E3BB59E32A}"/>
                </a:ext>
              </a:extLst>
            </p:cNvPr>
            <p:cNvSpPr/>
            <p:nvPr/>
          </p:nvSpPr>
          <p:spPr>
            <a:xfrm>
              <a:off x="2050473" y="1025236"/>
              <a:ext cx="7245927" cy="3352800"/>
            </a:xfrm>
            <a:custGeom>
              <a:avLst/>
              <a:gdLst>
                <a:gd name="connsiteX0" fmla="*/ 6996545 w 7245927"/>
                <a:gd name="connsiteY0" fmla="*/ 0 h 3352800"/>
                <a:gd name="connsiteX1" fmla="*/ 0 w 7245927"/>
                <a:gd name="connsiteY1" fmla="*/ 360219 h 3352800"/>
                <a:gd name="connsiteX2" fmla="*/ 277091 w 7245927"/>
                <a:gd name="connsiteY2" fmla="*/ 1219200 h 3352800"/>
                <a:gd name="connsiteX3" fmla="*/ 2161309 w 7245927"/>
                <a:gd name="connsiteY3" fmla="*/ 955964 h 3352800"/>
                <a:gd name="connsiteX4" fmla="*/ 3006436 w 7245927"/>
                <a:gd name="connsiteY4" fmla="*/ 2687782 h 3352800"/>
                <a:gd name="connsiteX5" fmla="*/ 7245927 w 7245927"/>
                <a:gd name="connsiteY5" fmla="*/ 3352800 h 3352800"/>
                <a:gd name="connsiteX6" fmla="*/ 6996545 w 7245927"/>
                <a:gd name="connsiteY6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5927" h="3352800">
                  <a:moveTo>
                    <a:pt x="6996545" y="0"/>
                  </a:moveTo>
                  <a:lnTo>
                    <a:pt x="0" y="360219"/>
                  </a:lnTo>
                  <a:lnTo>
                    <a:pt x="277091" y="1219200"/>
                  </a:lnTo>
                  <a:lnTo>
                    <a:pt x="2161309" y="955964"/>
                  </a:lnTo>
                  <a:lnTo>
                    <a:pt x="3006436" y="2687782"/>
                  </a:lnTo>
                  <a:lnTo>
                    <a:pt x="7245927" y="3352800"/>
                  </a:lnTo>
                  <a:lnTo>
                    <a:pt x="69965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526F90E2-378E-2AF0-7310-57EBCB03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27" y="1025236"/>
            <a:ext cx="1976993" cy="1743963"/>
          </a:xfrm>
          <a:prstGeom prst="rect">
            <a:avLst/>
          </a:prstGeom>
        </p:spPr>
      </p:pic>
      <p:pic>
        <p:nvPicPr>
          <p:cNvPr id="8" name="Picture 7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EF6EADD6-3838-A768-DCC7-D6F42CB1C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46" y="1594523"/>
            <a:ext cx="1781027" cy="6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7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113-97C2-850C-44B4-AF166A7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on graphs: Neighborhoods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9F1F3-3439-5166-77AD-BB6DA6A5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2CCFFB4-D50E-E446-641E-9FF8ADF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5CE554-4B99-1F47-677F-41763D1C1E72}"/>
              </a:ext>
            </a:extLst>
          </p:cNvPr>
          <p:cNvGrpSpPr/>
          <p:nvPr/>
        </p:nvGrpSpPr>
        <p:grpSpPr>
          <a:xfrm>
            <a:off x="381000" y="1025236"/>
            <a:ext cx="8915400" cy="3352800"/>
            <a:chOff x="381000" y="1025236"/>
            <a:chExt cx="8915400" cy="3352800"/>
          </a:xfrm>
        </p:grpSpPr>
        <p:pic>
          <p:nvPicPr>
            <p:cNvPr id="5" name="Picture 4" descr="A diagram of a network&#10;&#10;Description automatically generated">
              <a:extLst>
                <a:ext uri="{FF2B5EF4-FFF2-40B4-BE49-F238E27FC236}">
                  <a16:creationId xmlns:a16="http://schemas.microsoft.com/office/drawing/2014/main" id="{19DE6276-DF16-EA91-9298-2C27FBD4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091769"/>
              <a:ext cx="8217337" cy="3051312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9A3D7BF-CF8A-CD30-FA4D-E7E3BB59E32A}"/>
                </a:ext>
              </a:extLst>
            </p:cNvPr>
            <p:cNvSpPr/>
            <p:nvPr/>
          </p:nvSpPr>
          <p:spPr>
            <a:xfrm>
              <a:off x="2050473" y="1025236"/>
              <a:ext cx="7245927" cy="3352800"/>
            </a:xfrm>
            <a:custGeom>
              <a:avLst/>
              <a:gdLst>
                <a:gd name="connsiteX0" fmla="*/ 6996545 w 7245927"/>
                <a:gd name="connsiteY0" fmla="*/ 0 h 3352800"/>
                <a:gd name="connsiteX1" fmla="*/ 0 w 7245927"/>
                <a:gd name="connsiteY1" fmla="*/ 360219 h 3352800"/>
                <a:gd name="connsiteX2" fmla="*/ 277091 w 7245927"/>
                <a:gd name="connsiteY2" fmla="*/ 1219200 h 3352800"/>
                <a:gd name="connsiteX3" fmla="*/ 2161309 w 7245927"/>
                <a:gd name="connsiteY3" fmla="*/ 955964 h 3352800"/>
                <a:gd name="connsiteX4" fmla="*/ 3006436 w 7245927"/>
                <a:gd name="connsiteY4" fmla="*/ 2687782 h 3352800"/>
                <a:gd name="connsiteX5" fmla="*/ 7245927 w 7245927"/>
                <a:gd name="connsiteY5" fmla="*/ 3352800 h 3352800"/>
                <a:gd name="connsiteX6" fmla="*/ 6996545 w 7245927"/>
                <a:gd name="connsiteY6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5927" h="3352800">
                  <a:moveTo>
                    <a:pt x="6996545" y="0"/>
                  </a:moveTo>
                  <a:lnTo>
                    <a:pt x="0" y="360219"/>
                  </a:lnTo>
                  <a:lnTo>
                    <a:pt x="277091" y="1219200"/>
                  </a:lnTo>
                  <a:lnTo>
                    <a:pt x="2161309" y="955964"/>
                  </a:lnTo>
                  <a:lnTo>
                    <a:pt x="3006436" y="2687782"/>
                  </a:lnTo>
                  <a:lnTo>
                    <a:pt x="7245927" y="3352800"/>
                  </a:lnTo>
                  <a:lnTo>
                    <a:pt x="69965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5A9BBD1-A620-A81F-1A9F-84E55A45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71362"/>
            <a:ext cx="3642360" cy="594221"/>
          </a:xfrm>
          <a:prstGeom prst="rect">
            <a:avLst/>
          </a:prstGeom>
        </p:spPr>
      </p:pic>
      <p:pic>
        <p:nvPicPr>
          <p:cNvPr id="7" name="Picture 6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13F07FD3-A74C-EE00-2CE3-C1A5E72A1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527" y="1025236"/>
            <a:ext cx="1976993" cy="1743963"/>
          </a:xfrm>
          <a:prstGeom prst="rect">
            <a:avLst/>
          </a:prstGeom>
        </p:spPr>
      </p:pic>
      <p:pic>
        <p:nvPicPr>
          <p:cNvPr id="8" name="Picture 7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090EDF74-849D-6EFC-09D3-842EA9A13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646" y="1594523"/>
            <a:ext cx="1781027" cy="6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113-97C2-850C-44B4-AF166A7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on graphs: Neighborhoods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9F1F3-3439-5166-77AD-BB6DA6A5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7955-4AC7-DD4D-9C1A-6B76EF504E98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92CCFFB4-D50E-E446-641E-9FF8ADF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66" y="0"/>
            <a:ext cx="2449634" cy="9320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5CE554-4B99-1F47-677F-41763D1C1E72}"/>
              </a:ext>
            </a:extLst>
          </p:cNvPr>
          <p:cNvGrpSpPr/>
          <p:nvPr/>
        </p:nvGrpSpPr>
        <p:grpSpPr>
          <a:xfrm>
            <a:off x="381000" y="1025236"/>
            <a:ext cx="8915400" cy="3352800"/>
            <a:chOff x="381000" y="1025236"/>
            <a:chExt cx="8915400" cy="3352800"/>
          </a:xfrm>
        </p:grpSpPr>
        <p:pic>
          <p:nvPicPr>
            <p:cNvPr id="5" name="Picture 4" descr="A diagram of a network&#10;&#10;Description automatically generated">
              <a:extLst>
                <a:ext uri="{FF2B5EF4-FFF2-40B4-BE49-F238E27FC236}">
                  <a16:creationId xmlns:a16="http://schemas.microsoft.com/office/drawing/2014/main" id="{19DE6276-DF16-EA91-9298-2C27FBD4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091769"/>
              <a:ext cx="8217337" cy="3051312"/>
            </a:xfrm>
            <a:prstGeom prst="rect">
              <a:avLst/>
            </a:prstGeom>
          </p:spPr>
        </p:pic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9A3D7BF-CF8A-CD30-FA4D-E7E3BB59E32A}"/>
                </a:ext>
              </a:extLst>
            </p:cNvPr>
            <p:cNvSpPr/>
            <p:nvPr/>
          </p:nvSpPr>
          <p:spPr>
            <a:xfrm>
              <a:off x="2050473" y="1025236"/>
              <a:ext cx="7245927" cy="3352800"/>
            </a:xfrm>
            <a:custGeom>
              <a:avLst/>
              <a:gdLst>
                <a:gd name="connsiteX0" fmla="*/ 6996545 w 7245927"/>
                <a:gd name="connsiteY0" fmla="*/ 0 h 3352800"/>
                <a:gd name="connsiteX1" fmla="*/ 0 w 7245927"/>
                <a:gd name="connsiteY1" fmla="*/ 360219 h 3352800"/>
                <a:gd name="connsiteX2" fmla="*/ 277091 w 7245927"/>
                <a:gd name="connsiteY2" fmla="*/ 1219200 h 3352800"/>
                <a:gd name="connsiteX3" fmla="*/ 2161309 w 7245927"/>
                <a:gd name="connsiteY3" fmla="*/ 955964 h 3352800"/>
                <a:gd name="connsiteX4" fmla="*/ 3006436 w 7245927"/>
                <a:gd name="connsiteY4" fmla="*/ 2687782 h 3352800"/>
                <a:gd name="connsiteX5" fmla="*/ 7245927 w 7245927"/>
                <a:gd name="connsiteY5" fmla="*/ 3352800 h 3352800"/>
                <a:gd name="connsiteX6" fmla="*/ 6996545 w 7245927"/>
                <a:gd name="connsiteY6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5927" h="3352800">
                  <a:moveTo>
                    <a:pt x="6996545" y="0"/>
                  </a:moveTo>
                  <a:lnTo>
                    <a:pt x="0" y="360219"/>
                  </a:lnTo>
                  <a:lnTo>
                    <a:pt x="277091" y="1219200"/>
                  </a:lnTo>
                  <a:lnTo>
                    <a:pt x="2161309" y="955964"/>
                  </a:lnTo>
                  <a:lnTo>
                    <a:pt x="3006436" y="2687782"/>
                  </a:lnTo>
                  <a:lnTo>
                    <a:pt x="7245927" y="3352800"/>
                  </a:lnTo>
                  <a:lnTo>
                    <a:pt x="69965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5A9BBD1-A620-A81F-1A9F-84E55A45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71362"/>
            <a:ext cx="3642360" cy="594221"/>
          </a:xfrm>
          <a:prstGeom prst="rect">
            <a:avLst/>
          </a:prstGeom>
        </p:spPr>
      </p:pic>
      <p:pic>
        <p:nvPicPr>
          <p:cNvPr id="8" name="Picture 7" descr="A group of black letters&#10;&#10;Description automatically generated">
            <a:extLst>
              <a:ext uri="{FF2B5EF4-FFF2-40B4-BE49-F238E27FC236}">
                <a16:creationId xmlns:a16="http://schemas.microsoft.com/office/drawing/2014/main" id="{7AC52BB7-CF20-BDA5-4546-D5D61C8A6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2" y="4793864"/>
            <a:ext cx="2937292" cy="700561"/>
          </a:xfrm>
          <a:prstGeom prst="rect">
            <a:avLst/>
          </a:prstGeom>
        </p:spPr>
      </p:pic>
      <p:pic>
        <p:nvPicPr>
          <p:cNvPr id="9" name="Picture 8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32C51394-DAA3-CA96-03EE-699D0689C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527" y="1025236"/>
            <a:ext cx="1976993" cy="1743963"/>
          </a:xfrm>
          <a:prstGeom prst="rect">
            <a:avLst/>
          </a:prstGeom>
        </p:spPr>
      </p:pic>
      <p:pic>
        <p:nvPicPr>
          <p:cNvPr id="10" name="Picture 9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B8470D67-97B7-5889-A204-F5D0E7F0A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646" y="1594523"/>
            <a:ext cx="1781027" cy="6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1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599</Words>
  <Application>Microsoft Macintosh PowerPoint</Application>
  <PresentationFormat>Widescreen</PresentationFormat>
  <Paragraphs>259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</vt:lpstr>
      <vt:lpstr>YouTube Sans</vt:lpstr>
      <vt:lpstr>Office Theme</vt:lpstr>
      <vt:lpstr>GDL Lecture 5: GRAPHS &amp; SETS I</vt:lpstr>
      <vt:lpstr>Part 1 overview:</vt:lpstr>
      <vt:lpstr>Part 2: graphs with edges</vt:lpstr>
      <vt:lpstr>Part 2: graphs with edges</vt:lpstr>
      <vt:lpstr>Part 2: graphs with edges</vt:lpstr>
      <vt:lpstr>Part 2: graphs with edges</vt:lpstr>
      <vt:lpstr>Locality on graphs: Neighborhoods</vt:lpstr>
      <vt:lpstr>Locality on graphs: Neighborhoods</vt:lpstr>
      <vt:lpstr>Locality on graphs: Neighborhoods</vt:lpstr>
      <vt:lpstr>Locality on graphs: Neighborhoods</vt:lpstr>
      <vt:lpstr>Locality on graphs: Neighborhoods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Levan Bokeria</dc:creator>
  <cp:lastModifiedBy>Levan Bokeria</cp:lastModifiedBy>
  <cp:revision>2</cp:revision>
  <dcterms:created xsi:type="dcterms:W3CDTF">2023-11-08T17:35:08Z</dcterms:created>
  <dcterms:modified xsi:type="dcterms:W3CDTF">2023-11-10T16:20:54Z</dcterms:modified>
</cp:coreProperties>
</file>